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24"/>
  </p:notesMasterIdLst>
  <p:sldIdLst>
    <p:sldId id="433" r:id="rId2"/>
    <p:sldId id="434" r:id="rId3"/>
    <p:sldId id="435" r:id="rId4"/>
    <p:sldId id="436" r:id="rId5"/>
    <p:sldId id="437" r:id="rId6"/>
    <p:sldId id="438" r:id="rId7"/>
    <p:sldId id="439" r:id="rId8"/>
    <p:sldId id="442" r:id="rId9"/>
    <p:sldId id="444" r:id="rId10"/>
    <p:sldId id="445" r:id="rId11"/>
    <p:sldId id="448" r:id="rId12"/>
    <p:sldId id="449" r:id="rId13"/>
    <p:sldId id="450" r:id="rId14"/>
    <p:sldId id="451" r:id="rId15"/>
    <p:sldId id="454" r:id="rId16"/>
    <p:sldId id="456" r:id="rId17"/>
    <p:sldId id="466" r:id="rId18"/>
    <p:sldId id="460" r:id="rId19"/>
    <p:sldId id="461" r:id="rId20"/>
    <p:sldId id="463" r:id="rId21"/>
    <p:sldId id="464" r:id="rId22"/>
    <p:sldId id="46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0C185-6DBB-4A5D-8915-4CE2A930D055}" type="datetimeFigureOut">
              <a:rPr lang="en-US" smtClean="0"/>
              <a:pPr/>
              <a:t>9/19/2016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A7373-0BB9-40B8-B3B3-740C32145B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2608"/>
            <a:ext cx="5486400" cy="41140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ln/>
        </p:spPr>
        <p:txBody>
          <a:bodyPr/>
          <a:lstStyle/>
          <a:p>
            <a:fld id="{5CB5BC77-D70F-4740-9826-9588E2BBEC02}" type="slidenum">
              <a:rPr lang="en-US"/>
              <a:pPr/>
              <a:t>10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9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2608"/>
            <a:ext cx="5486400" cy="411404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18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4100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1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2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3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4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5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2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3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4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5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6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7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8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4119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4125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7E23C4DD-84EF-4A2D-B2D1-F6510E10E4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82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590CD-2A9A-4C8C-ABC6-5C86096672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80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5AA234-30EB-4614-95AE-79217001EC1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54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65DB2-FBE4-4C6B-AB5F-16C7B0F9609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2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F9893-ACF1-4840-98C2-3B1105EFA5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9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3BAA6-F951-45CC-98CE-75AEB23FB7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20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71341-A33B-4BF2-B9DD-C993F71C6A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99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78E5E-87E3-4DDF-AB6B-E60C231782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8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B7740-B9C3-4DDE-A332-F2EEAC9198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0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1BEC5-B436-426D-8C17-07CBDE7EFD2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45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BECDB-A967-4533-967A-908E0D78E83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95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7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8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9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0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1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2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3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4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5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6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7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8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9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0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1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2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3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4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3095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309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9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 fontAlgn="base">
              <a:spcAft>
                <a:spcPct val="0"/>
              </a:spcAft>
            </a:pPr>
            <a:fld id="{2A5DBDCE-CB27-4C2A-8850-0231848D0897}" type="slidenum">
              <a:rPr lang="en-US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66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371600"/>
            <a:ext cx="7772400" cy="830997"/>
          </a:xfrm>
        </p:spPr>
        <p:txBody>
          <a:bodyPr/>
          <a:lstStyle/>
          <a:p>
            <a:pPr algn="l"/>
            <a:r>
              <a:rPr lang="en-US" sz="4800" dirty="0" smtClean="0"/>
              <a:t>Algorithm Analysis (Big O)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10200" y="4419600"/>
            <a:ext cx="3176587" cy="1143000"/>
          </a:xfrm>
        </p:spPr>
        <p:txBody>
          <a:bodyPr/>
          <a:lstStyle/>
          <a:p>
            <a:r>
              <a:rPr lang="en-US" dirty="0" smtClean="0"/>
              <a:t>Lecture 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r>
              <a:rPr lang="en-US" dirty="0"/>
              <a:t>Analyzing Running Time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524000" y="1295400"/>
            <a:ext cx="3657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latin typeface="Arial" charset="0"/>
              </a:rPr>
              <a:t>1. n = read input from user</a:t>
            </a:r>
          </a:p>
          <a:p>
            <a:r>
              <a:rPr lang="en-US" dirty="0">
                <a:latin typeface="Arial" charset="0"/>
              </a:rPr>
              <a:t>2. sum = 0</a:t>
            </a:r>
          </a:p>
          <a:p>
            <a:r>
              <a:rPr lang="en-US" dirty="0">
                <a:latin typeface="Arial" charset="0"/>
              </a:rPr>
              <a:t>3. </a:t>
            </a:r>
            <a:r>
              <a:rPr lang="en-US" dirty="0" err="1">
                <a:latin typeface="Arial" charset="0"/>
              </a:rPr>
              <a:t>i</a:t>
            </a:r>
            <a:r>
              <a:rPr lang="en-US" dirty="0">
                <a:latin typeface="Arial" charset="0"/>
              </a:rPr>
              <a:t> = 0</a:t>
            </a:r>
          </a:p>
          <a:p>
            <a:r>
              <a:rPr lang="en-US" dirty="0">
                <a:latin typeface="Arial" charset="0"/>
              </a:rPr>
              <a:t>4. while </a:t>
            </a:r>
            <a:r>
              <a:rPr lang="en-US" dirty="0" err="1">
                <a:latin typeface="Arial" charset="0"/>
              </a:rPr>
              <a:t>i</a:t>
            </a:r>
            <a:r>
              <a:rPr lang="en-US" dirty="0">
                <a:latin typeface="Arial" charset="0"/>
              </a:rPr>
              <a:t> &lt; n </a:t>
            </a:r>
          </a:p>
          <a:p>
            <a:r>
              <a:rPr lang="en-US" dirty="0">
                <a:latin typeface="Arial" charset="0"/>
              </a:rPr>
              <a:t>5. number = read input from user</a:t>
            </a:r>
          </a:p>
          <a:p>
            <a:r>
              <a:rPr lang="en-US" dirty="0">
                <a:latin typeface="Arial" charset="0"/>
              </a:rPr>
              <a:t>6. sum = sum + number</a:t>
            </a:r>
          </a:p>
          <a:p>
            <a:r>
              <a:rPr lang="en-US" dirty="0">
                <a:latin typeface="Arial" charset="0"/>
              </a:rPr>
              <a:t>7. </a:t>
            </a:r>
            <a:r>
              <a:rPr lang="en-US" dirty="0" err="1">
                <a:latin typeface="Arial" charset="0"/>
              </a:rPr>
              <a:t>i</a:t>
            </a:r>
            <a:r>
              <a:rPr lang="en-US" dirty="0">
                <a:latin typeface="Arial" charset="0"/>
              </a:rPr>
              <a:t> = </a:t>
            </a:r>
            <a:r>
              <a:rPr lang="en-US" dirty="0" err="1">
                <a:latin typeface="Arial" charset="0"/>
              </a:rPr>
              <a:t>i</a:t>
            </a:r>
            <a:r>
              <a:rPr lang="en-US" dirty="0">
                <a:latin typeface="Arial" charset="0"/>
              </a:rPr>
              <a:t> + 1</a:t>
            </a:r>
          </a:p>
          <a:p>
            <a:r>
              <a:rPr lang="en-US" dirty="0">
                <a:latin typeface="Arial" charset="0"/>
              </a:rPr>
              <a:t>8. mean = sum / n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905000" y="3657600"/>
            <a:ext cx="6324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Arial" charset="0"/>
              </a:rPr>
              <a:t>	</a:t>
            </a:r>
            <a:r>
              <a:rPr lang="en-US" sz="1600" u="sng" dirty="0">
                <a:latin typeface="Arial" charset="0"/>
              </a:rPr>
              <a:t>Statement		Number of times executed</a:t>
            </a:r>
            <a:endParaRPr lang="en-US" sz="1600" dirty="0">
              <a:latin typeface="Arial" charset="0"/>
            </a:endParaRPr>
          </a:p>
          <a:p>
            <a:r>
              <a:rPr lang="en-US" sz="1600" dirty="0">
                <a:latin typeface="Arial" charset="0"/>
              </a:rPr>
              <a:t>	1				1</a:t>
            </a:r>
          </a:p>
          <a:p>
            <a:r>
              <a:rPr lang="en-US" sz="1600" dirty="0">
                <a:latin typeface="Arial" charset="0"/>
              </a:rPr>
              <a:t>	2				1</a:t>
            </a:r>
          </a:p>
          <a:p>
            <a:r>
              <a:rPr lang="en-US" sz="1600" dirty="0">
                <a:latin typeface="Arial" charset="0"/>
              </a:rPr>
              <a:t>	3				1</a:t>
            </a:r>
          </a:p>
          <a:p>
            <a:r>
              <a:rPr lang="en-US" sz="1600" dirty="0">
                <a:latin typeface="Arial" charset="0"/>
              </a:rPr>
              <a:t>	4				n+1</a:t>
            </a:r>
          </a:p>
          <a:p>
            <a:r>
              <a:rPr lang="en-US" sz="1600" dirty="0">
                <a:latin typeface="Arial" charset="0"/>
              </a:rPr>
              <a:t>	5				n</a:t>
            </a:r>
          </a:p>
          <a:p>
            <a:r>
              <a:rPr lang="en-US" sz="1600" dirty="0">
                <a:latin typeface="Arial" charset="0"/>
              </a:rPr>
              <a:t>	6				n</a:t>
            </a:r>
          </a:p>
          <a:p>
            <a:r>
              <a:rPr lang="en-US" sz="1600" dirty="0">
                <a:latin typeface="Arial" charset="0"/>
              </a:rPr>
              <a:t>	7				n</a:t>
            </a:r>
          </a:p>
          <a:p>
            <a:r>
              <a:rPr lang="en-US" sz="1600" dirty="0">
                <a:latin typeface="Arial" charset="0"/>
              </a:rPr>
              <a:t>	8				1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685800" y="55626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447800" y="6150114"/>
            <a:ext cx="7391400" cy="70788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The computing time for this algorithm in terms on input size n is: T(n) = 4n + 5.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002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How many </a:t>
            </a:r>
            <a:r>
              <a:rPr lang="en-US" dirty="0" err="1" smtClean="0"/>
              <a:t>foos</a:t>
            </a:r>
            <a:r>
              <a:rPr lang="en-US" dirty="0" smtClean="0"/>
              <a:t>?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4800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for (j = 0; j &lt; N; ++j)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for (k = 0; k &lt; j; ++k)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	</a:t>
            </a:r>
            <a:r>
              <a:rPr lang="en-US" sz="2800" dirty="0" err="1" smtClean="0"/>
              <a:t>foo</a:t>
            </a:r>
            <a:r>
              <a:rPr lang="en-US" sz="2800" dirty="0" smtClean="0"/>
              <a:t>(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for (j = 0; j &lt; N; ++j)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for (k = 0; k &lt; M; ++k)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	</a:t>
            </a:r>
            <a:r>
              <a:rPr lang="en-US" sz="2800" dirty="0" err="1" smtClean="0"/>
              <a:t>foo</a:t>
            </a:r>
            <a:r>
              <a:rPr lang="en-US" sz="2800" dirty="0" smtClean="0"/>
              <a:t>( 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		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}</a:t>
            </a:r>
          </a:p>
        </p:txBody>
      </p:sp>
      <p:sp>
        <p:nvSpPr>
          <p:cNvPr id="59414" name="AutoShape 22"/>
          <p:cNvSpPr>
            <a:spLocks/>
          </p:cNvSpPr>
          <p:nvPr/>
        </p:nvSpPr>
        <p:spPr bwMode="auto">
          <a:xfrm>
            <a:off x="5943600" y="3962400"/>
            <a:ext cx="304800" cy="2286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9415" name="AutoShape 23"/>
          <p:cNvSpPr>
            <a:spLocks/>
          </p:cNvSpPr>
          <p:nvPr/>
        </p:nvSpPr>
        <p:spPr bwMode="auto">
          <a:xfrm>
            <a:off x="5943600" y="1524000"/>
            <a:ext cx="304800" cy="2209800"/>
          </a:xfrm>
          <a:prstGeom prst="rightBrace">
            <a:avLst>
              <a:gd name="adj1" fmla="val 604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5622925" y="24114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9417" name="Text Box 25"/>
          <p:cNvSpPr txBox="1">
            <a:spLocks noChangeArrowheads="1"/>
          </p:cNvSpPr>
          <p:nvPr/>
        </p:nvSpPr>
        <p:spPr bwMode="auto">
          <a:xfrm>
            <a:off x="6629400" y="21336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N(N + 1)/2</a:t>
            </a:r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7086600" y="4800600"/>
            <a:ext cx="755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9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9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4" grpId="0" animBg="1"/>
      <p:bldP spid="59415" grpId="0" animBg="1"/>
      <p:bldP spid="59416" grpId="0"/>
      <p:bldP spid="59417" grpId="0"/>
      <p:bldP spid="594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What is Big O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Big O </a:t>
            </a:r>
          </a:p>
          <a:p>
            <a:pPr lvl="1"/>
            <a:r>
              <a:rPr lang="en-US" smtClean="0"/>
              <a:t>rate at which algorithm performance degrades as a function of the amount of data it is asked to handle</a:t>
            </a:r>
          </a:p>
          <a:p>
            <a:r>
              <a:rPr lang="en-US" smtClean="0"/>
              <a:t>For example: </a:t>
            </a:r>
          </a:p>
          <a:p>
            <a:pPr lvl="1"/>
            <a:r>
              <a:rPr lang="en-US" smtClean="0"/>
              <a:t>O(n)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mtClean="0"/>
              <a:t> performance degrades at a linear rate O(n</a:t>
            </a:r>
            <a:r>
              <a:rPr lang="en-US" baseline="30000" smtClean="0"/>
              <a:t>2</a:t>
            </a:r>
            <a:r>
              <a:rPr lang="en-US" smtClean="0"/>
              <a:t>)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mtClean="0"/>
              <a:t> quadratic degradation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Common growth rates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905000" y="2514600"/>
          <a:ext cx="5573713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Bitmap Image" r:id="rId3" imgW="5571429" imgH="3696216" progId="Paint.Picture">
                  <p:embed/>
                </p:oleObj>
              </mc:Choice>
              <mc:Fallback>
                <p:oleObj name="Bitmap Image" r:id="rId3" imgW="5571429" imgH="3696216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5573713" cy="369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r>
              <a:rPr lang="en-US" dirty="0" smtClean="0"/>
              <a:t>Big Oh - Formal Definition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8486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Definition of "</a:t>
            </a:r>
            <a:r>
              <a:rPr lang="en-US" sz="2800" dirty="0" smtClean="0">
                <a:solidFill>
                  <a:schemeClr val="hlink"/>
                </a:solidFill>
              </a:rPr>
              <a:t>big oh</a:t>
            </a:r>
            <a:r>
              <a:rPr lang="en-US" sz="2800" dirty="0" smtClean="0"/>
              <a:t>":</a:t>
            </a:r>
          </a:p>
          <a:p>
            <a:pPr>
              <a:lnSpc>
                <a:spcPct val="90000"/>
              </a:lnSpc>
              <a:spcAft>
                <a:spcPct val="10000"/>
              </a:spcAft>
              <a:buNone/>
            </a:pPr>
            <a:r>
              <a:rPr lang="en-US" sz="2800" dirty="0" smtClean="0"/>
              <a:t>    f(n)=O(g(n)),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 constants c and n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 such that:	f(n) &lt;= c </a:t>
            </a:r>
            <a:r>
              <a:rPr lang="en-US" sz="2800" dirty="0" smtClean="0">
                <a:sym typeface="Symbol" pitchFamily="18" charset="2"/>
              </a:rPr>
              <a:t> </a:t>
            </a:r>
            <a:r>
              <a:rPr lang="en-US" sz="2800" dirty="0" smtClean="0"/>
              <a:t>g(n) for all n&gt;=n</a:t>
            </a:r>
            <a:r>
              <a:rPr lang="en-US" sz="2800" baseline="-25000" dirty="0" smtClean="0"/>
              <a:t>0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Thus, g(n) is an upper bound on f(n)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Note:</a:t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3366FF"/>
                </a:solidFill>
              </a:rPr>
              <a:t>f(n) = O(g(n))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		is NOT the same as </a:t>
            </a:r>
            <a:br>
              <a:rPr lang="en-US" sz="2800" dirty="0" smtClean="0"/>
            </a:b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3366FF"/>
                </a:solidFill>
              </a:rPr>
              <a:t>O(g(n)) = f(n)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The '=' is not the usual mathematical operator "=" (it is not reflexive)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  <a:noFill/>
        </p:spPr>
        <p:txBody>
          <a:bodyPr/>
          <a:lstStyle/>
          <a:p>
            <a:r>
              <a:rPr lang="en-US" sz="6000" dirty="0" smtClean="0"/>
              <a:t>big Oh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8229600" cy="4114800"/>
          </a:xfrm>
          <a:noFill/>
        </p:spPr>
        <p:txBody>
          <a:bodyPr/>
          <a:lstStyle/>
          <a:p>
            <a:r>
              <a:rPr lang="en-US" sz="2800" dirty="0" smtClean="0"/>
              <a:t>measures an algorithm’s </a:t>
            </a:r>
            <a:r>
              <a:rPr lang="en-US" sz="2800" b="1" dirty="0" smtClean="0"/>
              <a:t>growth rate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how fast does the time required for an algorithm to execute increase as the size of the problem increases?</a:t>
            </a:r>
          </a:p>
          <a:p>
            <a:r>
              <a:rPr lang="en-US" sz="2800" dirty="0" smtClean="0"/>
              <a:t>is an intrinsic property of the algorithm</a:t>
            </a:r>
          </a:p>
          <a:p>
            <a:pPr lvl="1"/>
            <a:r>
              <a:rPr lang="en-US" sz="2400" dirty="0" smtClean="0"/>
              <a:t>independent of particular machine or code</a:t>
            </a:r>
          </a:p>
          <a:p>
            <a:r>
              <a:rPr lang="en-US" sz="2800" dirty="0" smtClean="0"/>
              <a:t>based on number of instructions executed</a:t>
            </a:r>
          </a:p>
          <a:p>
            <a:r>
              <a:rPr lang="en-US" sz="2800" dirty="0" smtClean="0"/>
              <a:t>for some algorithms is data-dependent</a:t>
            </a:r>
          </a:p>
          <a:p>
            <a:r>
              <a:rPr lang="en-US" sz="2800" dirty="0" smtClean="0"/>
              <a:t>meaningful for “large” problem sizes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620000" cy="1104900"/>
          </a:xfrm>
          <a:noFill/>
        </p:spPr>
        <p:txBody>
          <a:bodyPr/>
          <a:lstStyle/>
          <a:p>
            <a:r>
              <a:rPr lang="en-US" dirty="0" smtClean="0"/>
              <a:t>Iterative Power function</a:t>
            </a:r>
          </a:p>
        </p:txBody>
      </p:sp>
      <p:sp>
        <p:nvSpPr>
          <p:cNvPr id="204803" name="Text Box 3"/>
          <p:cNvSpPr txBox="1">
            <a:spLocks noChangeArrowheads="1"/>
          </p:cNvSpPr>
          <p:nvPr/>
        </p:nvSpPr>
        <p:spPr bwMode="auto">
          <a:xfrm>
            <a:off x="1011237" y="5410200"/>
            <a:ext cx="8132763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 dirty="0"/>
              <a:t>algorithm's computing time (t) as a function of n is:   3n + 3</a:t>
            </a:r>
          </a:p>
          <a:p>
            <a:r>
              <a:rPr lang="en-US" sz="2400" dirty="0"/>
              <a:t>t is on the order of f(n)  -  O[f(n)]</a:t>
            </a:r>
          </a:p>
          <a:p>
            <a:r>
              <a:rPr lang="en-US" sz="2400" dirty="0"/>
              <a:t>O[3n + 3] is n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524000" y="2133600"/>
            <a:ext cx="4098925" cy="3140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 dirty="0"/>
              <a:t>double </a:t>
            </a:r>
            <a:r>
              <a:rPr lang="en-US" sz="2000" dirty="0" err="1"/>
              <a:t>IterPow</a:t>
            </a:r>
            <a:r>
              <a:rPr lang="en-US" sz="2000" dirty="0"/>
              <a:t> (double X, </a:t>
            </a:r>
            <a:r>
              <a:rPr lang="en-US" sz="2000" dirty="0" err="1"/>
              <a:t>int</a:t>
            </a:r>
            <a:r>
              <a:rPr lang="en-US" sz="2000" dirty="0"/>
              <a:t> N) {</a:t>
            </a:r>
          </a:p>
          <a:p>
            <a:r>
              <a:rPr lang="en-US" sz="2000" dirty="0"/>
              <a:t>   double Result = 1;                      </a:t>
            </a:r>
          </a:p>
          <a:p>
            <a:r>
              <a:rPr lang="en-US" sz="2000" dirty="0"/>
              <a:t>   while (N &gt; 0) {                                 </a:t>
            </a:r>
          </a:p>
          <a:p>
            <a:r>
              <a:rPr lang="en-US" sz="2000" dirty="0"/>
              <a:t>       Result *= X;                        </a:t>
            </a:r>
          </a:p>
          <a:p>
            <a:r>
              <a:rPr lang="en-US" sz="2000" dirty="0"/>
              <a:t>       N--;                                         </a:t>
            </a:r>
          </a:p>
          <a:p>
            <a:r>
              <a:rPr lang="en-US" sz="2000" dirty="0"/>
              <a:t>   {</a:t>
            </a:r>
          </a:p>
          <a:p>
            <a:r>
              <a:rPr lang="en-US" sz="2000" dirty="0"/>
              <a:t>   return Result;                            </a:t>
            </a:r>
          </a:p>
          <a:p>
            <a:r>
              <a:rPr lang="en-US" sz="2000" dirty="0"/>
              <a:t>}</a:t>
            </a:r>
          </a:p>
          <a:p>
            <a:endParaRPr lang="en-US" sz="2000" dirty="0"/>
          </a:p>
          <a:p>
            <a:r>
              <a:rPr lang="en-US" sz="2000" dirty="0"/>
              <a:t>                                                           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447800" y="1600200"/>
            <a:ext cx="4267200" cy="3276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06" name="Rectangle 6"/>
          <p:cNvSpPr>
            <a:spLocks noChangeArrowheads="1"/>
          </p:cNvSpPr>
          <p:nvPr/>
        </p:nvSpPr>
        <p:spPr bwMode="auto">
          <a:xfrm>
            <a:off x="1219200" y="2362200"/>
            <a:ext cx="5633915" cy="25545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 dirty="0"/>
              <a:t>                                                                         1</a:t>
            </a:r>
          </a:p>
          <a:p>
            <a:r>
              <a:rPr lang="en-US" sz="2000" dirty="0"/>
              <a:t>                                                                      n+1</a:t>
            </a:r>
          </a:p>
          <a:p>
            <a:r>
              <a:rPr lang="en-US" sz="2000" dirty="0"/>
              <a:t>                                                                         n</a:t>
            </a:r>
          </a:p>
          <a:p>
            <a:r>
              <a:rPr lang="en-US" sz="2000" dirty="0"/>
              <a:t>                                                                         n</a:t>
            </a:r>
          </a:p>
          <a:p>
            <a:endParaRPr lang="en-US" sz="2000" dirty="0"/>
          </a:p>
          <a:p>
            <a:r>
              <a:rPr lang="en-US" sz="2000" dirty="0"/>
              <a:t>                                                                         1</a:t>
            </a:r>
          </a:p>
          <a:p>
            <a:endParaRPr lang="en-US" sz="2000" dirty="0"/>
          </a:p>
          <a:p>
            <a:r>
              <a:rPr lang="en-US" sz="2000" dirty="0" smtClean="0"/>
              <a:t>     Total </a:t>
            </a:r>
            <a:r>
              <a:rPr lang="en-US" sz="2000" dirty="0"/>
              <a:t>instruction count:                            3n+3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85937" y="3048000"/>
            <a:ext cx="7358063" cy="457200"/>
            <a:chOff x="720" y="1809"/>
            <a:chExt cx="4635" cy="288"/>
          </a:xfrm>
        </p:grpSpPr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720" y="1824"/>
              <a:ext cx="3312" cy="2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Text Box 9"/>
            <p:cNvSpPr txBox="1">
              <a:spLocks noChangeArrowheads="1"/>
            </p:cNvSpPr>
            <p:nvPr/>
          </p:nvSpPr>
          <p:spPr bwMode="auto">
            <a:xfrm>
              <a:off x="4070" y="1809"/>
              <a:ext cx="1285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2400" dirty="0"/>
                <a:t>critical region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build="p" autoUpdateAnimBg="0"/>
      <p:bldP spid="204806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/>
          </p:nvPr>
        </p:nvSpPr>
        <p:spPr>
          <a:xfrm>
            <a:off x="1143000" y="457200"/>
            <a:ext cx="7772400" cy="5424488"/>
          </a:xfrm>
          <a:ln/>
        </p:spPr>
        <p:txBody>
          <a:bodyPr anchor="t"/>
          <a:lstStyle/>
          <a:p>
            <a:pPr marL="341313" indent="-341313">
              <a:lnSpc>
                <a:spcPct val="80000"/>
              </a:lnSpc>
              <a:spcBef>
                <a:spcPts val="600"/>
              </a:spcBef>
              <a:buSzPct val="117000"/>
              <a:buFont typeface="Times New Roman" pitchFamily="18" charset="0"/>
              <a:buBlip>
                <a:blip r:embed="rId3"/>
              </a:buBlip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Find the maximum element of an array</a:t>
            </a:r>
            <a:r>
              <a:rPr lang="en-US" sz="2400" i="0" dirty="0" smtClean="0">
                <a:solidFill>
                  <a:srgbClr val="000000"/>
                </a:solidFill>
              </a:rPr>
              <a:t>.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SzPct val="117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i="0" dirty="0">
              <a:solidFill>
                <a:srgbClr val="000000"/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i="0" dirty="0">
                <a:solidFill>
                  <a:srgbClr val="000000"/>
                </a:solidFill>
              </a:rPr>
              <a:t>1.</a:t>
            </a:r>
            <a:r>
              <a:rPr lang="en-US" sz="2000" b="1" i="0" dirty="0">
                <a:solidFill>
                  <a:srgbClr val="000000"/>
                </a:solidFill>
              </a:rPr>
              <a:t>   </a:t>
            </a:r>
            <a:r>
              <a:rPr lang="en-US" sz="2000" b="1" i="0" dirty="0" err="1">
                <a:solidFill>
                  <a:srgbClr val="000000"/>
                </a:solidFill>
              </a:rPr>
              <a:t>int</a:t>
            </a:r>
            <a:r>
              <a:rPr lang="en-US" sz="2000" i="0" dirty="0">
                <a:solidFill>
                  <a:srgbClr val="000000"/>
                </a:solidFill>
              </a:rPr>
              <a:t> </a:t>
            </a:r>
            <a:r>
              <a:rPr lang="en-US" sz="2000" i="0" dirty="0" err="1">
                <a:solidFill>
                  <a:srgbClr val="000000"/>
                </a:solidFill>
              </a:rPr>
              <a:t>findMax</a:t>
            </a:r>
            <a:r>
              <a:rPr lang="en-US" sz="2000" i="0" dirty="0">
                <a:solidFill>
                  <a:srgbClr val="000000"/>
                </a:solidFill>
              </a:rPr>
              <a:t>(</a:t>
            </a:r>
            <a:r>
              <a:rPr lang="en-US" sz="2000" i="0" dirty="0" err="1">
                <a:solidFill>
                  <a:srgbClr val="000000"/>
                </a:solidFill>
              </a:rPr>
              <a:t>int</a:t>
            </a:r>
            <a:r>
              <a:rPr lang="en-US" sz="2000" i="0" dirty="0">
                <a:solidFill>
                  <a:srgbClr val="000000"/>
                </a:solidFill>
              </a:rPr>
              <a:t> *A, </a:t>
            </a:r>
            <a:r>
              <a:rPr lang="en-US" sz="2000" i="0" dirty="0" err="1">
                <a:solidFill>
                  <a:srgbClr val="000000"/>
                </a:solidFill>
              </a:rPr>
              <a:t>int</a:t>
            </a:r>
            <a:r>
              <a:rPr lang="en-US" sz="2000" i="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n</a:t>
            </a:r>
            <a:r>
              <a:rPr lang="en-US" sz="2000" i="0" dirty="0">
                <a:solidFill>
                  <a:srgbClr val="000000"/>
                </a:solidFill>
              </a:rPr>
              <a:t>) {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i="0" dirty="0">
                <a:solidFill>
                  <a:srgbClr val="000000"/>
                </a:solidFill>
              </a:rPr>
              <a:t>2.   	</a:t>
            </a:r>
            <a:r>
              <a:rPr lang="en-US" sz="2000" i="0" dirty="0" err="1">
                <a:solidFill>
                  <a:srgbClr val="000000"/>
                </a:solidFill>
              </a:rPr>
              <a:t>int</a:t>
            </a:r>
            <a:r>
              <a:rPr lang="en-US" sz="2000" i="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currentMax</a:t>
            </a:r>
            <a:r>
              <a:rPr lang="en-US" sz="2000" i="0" dirty="0">
                <a:solidFill>
                  <a:srgbClr val="000000"/>
                </a:solidFill>
              </a:rPr>
              <a:t> = A[0]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i="0" dirty="0">
                <a:solidFill>
                  <a:srgbClr val="000000"/>
                </a:solidFill>
              </a:rPr>
              <a:t>3.	   </a:t>
            </a:r>
            <a:r>
              <a:rPr lang="en-US" sz="2000" b="1" i="0" dirty="0">
                <a:solidFill>
                  <a:srgbClr val="000000"/>
                </a:solidFill>
              </a:rPr>
              <a:t>for  (</a:t>
            </a:r>
            <a:r>
              <a:rPr lang="en-US" sz="2000" b="1" i="0" dirty="0" err="1">
                <a:solidFill>
                  <a:srgbClr val="000000"/>
                </a:solidFill>
              </a:rPr>
              <a:t>int</a:t>
            </a:r>
            <a:r>
              <a:rPr lang="en-US" sz="2000" b="1" i="0" dirty="0">
                <a:solidFill>
                  <a:srgbClr val="000000"/>
                </a:solidFill>
              </a:rPr>
              <a:t> </a:t>
            </a:r>
            <a:r>
              <a:rPr lang="en-US" sz="2000" b="1" i="0" dirty="0" err="1">
                <a:solidFill>
                  <a:srgbClr val="000000"/>
                </a:solidFill>
              </a:rPr>
              <a:t>i</a:t>
            </a:r>
            <a:r>
              <a:rPr lang="en-US" sz="2000" b="1" i="0" dirty="0">
                <a:solidFill>
                  <a:srgbClr val="000000"/>
                </a:solidFill>
              </a:rPr>
              <a:t>= 1 ; </a:t>
            </a:r>
            <a:r>
              <a:rPr lang="en-US" sz="2000" b="1" i="0" dirty="0" err="1">
                <a:solidFill>
                  <a:srgbClr val="000000"/>
                </a:solidFill>
              </a:rPr>
              <a:t>i</a:t>
            </a:r>
            <a:r>
              <a:rPr lang="en-US" sz="2000" b="1" i="0" dirty="0">
                <a:solidFill>
                  <a:srgbClr val="000000"/>
                </a:solidFill>
              </a:rPr>
              <a:t> &lt; n; </a:t>
            </a:r>
            <a:r>
              <a:rPr lang="en-US" sz="2000" b="1" i="0" dirty="0" err="1">
                <a:solidFill>
                  <a:srgbClr val="000000"/>
                </a:solidFill>
              </a:rPr>
              <a:t>i</a:t>
            </a:r>
            <a:r>
              <a:rPr lang="en-US" sz="2000" b="1" i="0" dirty="0">
                <a:solidFill>
                  <a:srgbClr val="000000"/>
                </a:solidFill>
              </a:rPr>
              <a:t>++) 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i="0" dirty="0">
                <a:solidFill>
                  <a:srgbClr val="000000"/>
                </a:solidFill>
              </a:rPr>
              <a:t>4.</a:t>
            </a:r>
            <a:r>
              <a:rPr lang="en-US" sz="2000" b="1" i="0" dirty="0">
                <a:solidFill>
                  <a:srgbClr val="000000"/>
                </a:solidFill>
              </a:rPr>
              <a:t>         if</a:t>
            </a:r>
            <a:r>
              <a:rPr lang="en-US" sz="2000" i="0" dirty="0">
                <a:solidFill>
                  <a:srgbClr val="000000"/>
                </a:solidFill>
              </a:rPr>
              <a:t> (</a:t>
            </a:r>
            <a:r>
              <a:rPr lang="en-US" sz="2000" dirty="0" err="1">
                <a:solidFill>
                  <a:srgbClr val="000000"/>
                </a:solidFill>
              </a:rPr>
              <a:t>currentMax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0" dirty="0">
                <a:solidFill>
                  <a:srgbClr val="000000"/>
                </a:solidFill>
              </a:rPr>
              <a:t>&lt; A[</a:t>
            </a:r>
            <a:r>
              <a:rPr lang="en-US" sz="2000" i="0" dirty="0" err="1">
                <a:solidFill>
                  <a:srgbClr val="000000"/>
                </a:solidFill>
              </a:rPr>
              <a:t>i</a:t>
            </a:r>
            <a:r>
              <a:rPr lang="en-US" sz="2000" i="0" dirty="0">
                <a:solidFill>
                  <a:srgbClr val="000000"/>
                </a:solidFill>
              </a:rPr>
              <a:t>] )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i="0" dirty="0">
                <a:solidFill>
                  <a:srgbClr val="000000"/>
                </a:solidFill>
              </a:rPr>
              <a:t>5.</a:t>
            </a:r>
            <a:r>
              <a:rPr lang="en-US" sz="2000" b="1" i="0" dirty="0">
                <a:solidFill>
                  <a:srgbClr val="000000"/>
                </a:solidFill>
              </a:rPr>
              <a:t>              </a:t>
            </a:r>
            <a:r>
              <a:rPr lang="en-US" sz="2000" dirty="0" err="1">
                <a:solidFill>
                  <a:srgbClr val="000000"/>
                </a:solidFill>
              </a:rPr>
              <a:t>currentMax</a:t>
            </a:r>
            <a:r>
              <a:rPr lang="en-US" sz="2000" i="0" dirty="0">
                <a:solidFill>
                  <a:srgbClr val="000000"/>
                </a:solidFill>
              </a:rPr>
              <a:t> = A[</a:t>
            </a:r>
            <a:r>
              <a:rPr lang="en-US" sz="2000" i="0" dirty="0" err="1">
                <a:solidFill>
                  <a:srgbClr val="000000"/>
                </a:solidFill>
              </a:rPr>
              <a:t>i</a:t>
            </a:r>
            <a:r>
              <a:rPr lang="en-US" sz="2000" i="0" dirty="0">
                <a:solidFill>
                  <a:srgbClr val="000000"/>
                </a:solidFill>
              </a:rPr>
              <a:t>];</a:t>
            </a:r>
          </a:p>
          <a:p>
            <a:pPr marL="341313" indent="-341313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i="0" dirty="0">
                <a:solidFill>
                  <a:srgbClr val="000000"/>
                </a:solidFill>
              </a:rPr>
              <a:t>6.	   </a:t>
            </a:r>
            <a:r>
              <a:rPr lang="en-US" sz="2000" b="1" i="0" dirty="0">
                <a:solidFill>
                  <a:srgbClr val="000000"/>
                </a:solidFill>
              </a:rPr>
              <a:t>return</a:t>
            </a:r>
            <a:r>
              <a:rPr lang="en-US" sz="2000" i="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currentMax</a:t>
            </a:r>
            <a:r>
              <a:rPr lang="en-US" sz="2000" dirty="0">
                <a:solidFill>
                  <a:srgbClr val="000000"/>
                </a:solidFill>
              </a:rPr>
              <a:t>;</a:t>
            </a: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AutoNum type="arabicPeriod" startAt="7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i="0" dirty="0" smtClean="0">
                <a:solidFill>
                  <a:srgbClr val="000000"/>
                </a:solidFill>
              </a:rPr>
              <a:t>}</a:t>
            </a:r>
          </a:p>
          <a:p>
            <a:pPr marL="457200" indent="-457200">
              <a:lnSpc>
                <a:spcPct val="80000"/>
              </a:lnSpc>
              <a:spcBef>
                <a:spcPts val="500"/>
              </a:spcBef>
              <a:buClrTx/>
              <a:buSzTx/>
              <a:buFontTx/>
              <a:buAutoNum type="arabicPeriod" startAt="7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i="0" dirty="0">
              <a:solidFill>
                <a:srgbClr val="000000"/>
              </a:solidFill>
            </a:endParaRPr>
          </a:p>
          <a:p>
            <a:pPr marL="341313" indent="-341313" eaLnBrk="0" hangingPunct="0">
              <a:lnSpc>
                <a:spcPct val="80000"/>
              </a:lnSpc>
              <a:spcBef>
                <a:spcPts val="12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b="1" dirty="0">
                <a:solidFill>
                  <a:srgbClr val="000000"/>
                </a:solidFill>
              </a:rPr>
              <a:t>How many operations ? 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1125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i="0" dirty="0">
                <a:solidFill>
                  <a:srgbClr val="000000"/>
                </a:solidFill>
              </a:rPr>
              <a:t>Declaration: no time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1125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i="0" dirty="0">
                <a:solidFill>
                  <a:srgbClr val="000000"/>
                </a:solidFill>
              </a:rPr>
              <a:t>Line 2: 2 count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1125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i="0" dirty="0">
                <a:solidFill>
                  <a:srgbClr val="000000"/>
                </a:solidFill>
              </a:rPr>
              <a:t>Line 6: 1 count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1125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i="0" dirty="0">
                <a:solidFill>
                  <a:srgbClr val="000000"/>
                </a:solidFill>
              </a:rPr>
              <a:t>Lines 4 and 5: </a:t>
            </a:r>
            <a:r>
              <a:rPr lang="en-US" sz="1800" i="0" dirty="0" smtClean="0">
                <a:solidFill>
                  <a:srgbClr val="000000"/>
                </a:solidFill>
              </a:rPr>
              <a:t>4 </a:t>
            </a:r>
            <a:r>
              <a:rPr lang="en-US" sz="1800" i="0" dirty="0">
                <a:solidFill>
                  <a:srgbClr val="000000"/>
                </a:solidFill>
              </a:rPr>
              <a:t>counts * the number of times the loop is iterated.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1125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i="0" dirty="0">
                <a:solidFill>
                  <a:srgbClr val="000000"/>
                </a:solidFill>
              </a:rPr>
              <a:t>Line 3: </a:t>
            </a:r>
            <a:r>
              <a:rPr lang="en-US" sz="1800" i="0" dirty="0" smtClean="0">
                <a:solidFill>
                  <a:srgbClr val="000000"/>
                </a:solidFill>
              </a:rPr>
              <a:t>1 + n + n-1 </a:t>
            </a:r>
            <a:r>
              <a:rPr lang="en-US" sz="1800" i="0" dirty="0">
                <a:solidFill>
                  <a:srgbClr val="000000"/>
                </a:solidFill>
              </a:rPr>
              <a:t>(because loop is iterated n – 1 times).</a:t>
            </a:r>
          </a:p>
          <a:p>
            <a:pPr marL="341313" indent="-341313" eaLnBrk="0" hangingPunct="0">
              <a:lnSpc>
                <a:spcPct val="80000"/>
              </a:lnSpc>
              <a:spcBef>
                <a:spcPts val="1125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1800" i="0" dirty="0">
                <a:solidFill>
                  <a:srgbClr val="000000"/>
                </a:solidFill>
              </a:rPr>
              <a:t>Total: 2 + 1 +n + (n-1) + 4*(n-1) + 1= 6n - 1</a:t>
            </a:r>
          </a:p>
          <a:p>
            <a:pPr marL="341313" indent="-341313">
              <a:lnSpc>
                <a:spcPct val="80000"/>
              </a:lnSpc>
              <a:spcBef>
                <a:spcPts val="450"/>
              </a:spcBef>
              <a:buClrTx/>
              <a:buSz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696200" cy="1104900"/>
          </a:xfrm>
          <a:noFill/>
        </p:spPr>
        <p:txBody>
          <a:bodyPr/>
          <a:lstStyle/>
          <a:p>
            <a:r>
              <a:rPr lang="en-US" sz="6000" dirty="0" smtClean="0"/>
              <a:t>Common big </a:t>
            </a:r>
            <a:r>
              <a:rPr lang="en-US" sz="6000" dirty="0" err="1" smtClean="0"/>
              <a:t>Ohs</a:t>
            </a:r>
            <a:endParaRPr lang="en-US" sz="60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81200"/>
            <a:ext cx="8382000" cy="4114800"/>
          </a:xfrm>
          <a:noFill/>
        </p:spPr>
        <p:txBody>
          <a:bodyPr/>
          <a:lstStyle/>
          <a:p>
            <a:r>
              <a:rPr lang="en-US" dirty="0" smtClean="0"/>
              <a:t>constant                          O(1)</a:t>
            </a:r>
          </a:p>
          <a:p>
            <a:r>
              <a:rPr lang="en-US" dirty="0" smtClean="0"/>
              <a:t>logarithmic                     O(log</a:t>
            </a:r>
            <a:r>
              <a:rPr lang="en-US" baseline="-25000" dirty="0" smtClean="0"/>
              <a:t>2</a:t>
            </a:r>
            <a:r>
              <a:rPr lang="en-US" dirty="0" smtClean="0"/>
              <a:t> N)</a:t>
            </a:r>
          </a:p>
          <a:p>
            <a:r>
              <a:rPr lang="en-US" dirty="0" smtClean="0"/>
              <a:t>linear                               O(N)</a:t>
            </a:r>
          </a:p>
          <a:p>
            <a:r>
              <a:rPr lang="en-US" dirty="0" smtClean="0"/>
              <a:t>n log n                             O(N log</a:t>
            </a:r>
            <a:r>
              <a:rPr lang="en-US" baseline="-25000" dirty="0" smtClean="0"/>
              <a:t>2</a:t>
            </a:r>
            <a:r>
              <a:rPr lang="en-US" dirty="0" smtClean="0"/>
              <a:t> N)</a:t>
            </a:r>
          </a:p>
          <a:p>
            <a:r>
              <a:rPr lang="en-US" dirty="0" smtClean="0"/>
              <a:t>quadratic                       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r>
              <a:rPr lang="en-US" dirty="0" smtClean="0"/>
              <a:t>cubic				O(N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exponential                    O(2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924800" cy="1104900"/>
          </a:xfrm>
        </p:spPr>
        <p:txBody>
          <a:bodyPr/>
          <a:lstStyle/>
          <a:p>
            <a:r>
              <a:rPr lang="en-US" dirty="0" smtClean="0"/>
              <a:t>Comparing Growth Rates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524000" y="1401763"/>
          <a:ext cx="6097588" cy="406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hart" r:id="rId3" imgW="6096075" imgH="4067089" progId="MSGraph.Chart.8">
                  <p:embed followColorScheme="full"/>
                </p:oleObj>
              </mc:Choice>
              <mc:Fallback>
                <p:oleObj name="Chart" r:id="rId3" imgW="6096075" imgH="4067089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401763"/>
                        <a:ext cx="6097588" cy="406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752600" y="1828800"/>
            <a:ext cx="0" cy="411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752600" y="5943600"/>
            <a:ext cx="655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124200" y="6019800"/>
            <a:ext cx="19526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/>
              <a:t>Problem Size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990600" y="3657600"/>
            <a:ext cx="7524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400"/>
              <a:t>T(n)</a:t>
            </a: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V="1">
            <a:off x="1752600" y="2895600"/>
            <a:ext cx="495300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1752600" y="5715000"/>
            <a:ext cx="4800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V="1">
            <a:off x="1752600" y="2438400"/>
            <a:ext cx="3810000" cy="3505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V="1">
            <a:off x="1752600" y="2286000"/>
            <a:ext cx="1295400" cy="3657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 flipV="1">
            <a:off x="1752600" y="2286000"/>
            <a:ext cx="457200" cy="3657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6553200" y="5486400"/>
            <a:ext cx="8318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/>
              <a:t>log</a:t>
            </a:r>
            <a:r>
              <a:rPr lang="en-US" sz="2000" baseline="-25000"/>
              <a:t>2</a:t>
            </a:r>
            <a:r>
              <a:rPr lang="en-US" sz="2000"/>
              <a:t> n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629400" y="2667000"/>
            <a:ext cx="3317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/>
              <a:t>n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181600" y="2057400"/>
            <a:ext cx="10429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/>
              <a:t>n log</a:t>
            </a:r>
            <a:r>
              <a:rPr lang="en-US" sz="2000" baseline="-25000"/>
              <a:t>2</a:t>
            </a:r>
            <a:r>
              <a:rPr lang="en-US" sz="2000"/>
              <a:t> n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3048000" y="1905000"/>
            <a:ext cx="4143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/>
              <a:t>n</a:t>
            </a:r>
            <a:r>
              <a:rPr lang="en-US" sz="2000" baseline="30000"/>
              <a:t>2</a:t>
            </a:r>
            <a:endParaRPr lang="en-US" sz="2000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057400" y="1828800"/>
            <a:ext cx="4079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/>
              <a:t>2</a:t>
            </a:r>
            <a:r>
              <a:rPr lang="en-US" sz="2000" baseline="30000"/>
              <a:t>n</a:t>
            </a:r>
            <a:endParaRPr lang="en-US" sz="2000"/>
          </a:p>
        </p:txBody>
      </p:sp>
      <p:sp>
        <p:nvSpPr>
          <p:cNvPr id="18" name="TextBox 17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Complexity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examining algorithm efficiency we must understand the idea of complexity</a:t>
            </a:r>
          </a:p>
          <a:p>
            <a:pPr lvl="1"/>
            <a:r>
              <a:rPr lang="en-US" smtClean="0"/>
              <a:t>Space complexity</a:t>
            </a:r>
          </a:p>
          <a:p>
            <a:pPr lvl="1"/>
            <a:r>
              <a:rPr lang="en-US" smtClean="0"/>
              <a:t>Time Complexity</a:t>
            </a:r>
          </a:p>
          <a:p>
            <a:pPr lvl="2"/>
            <a:endParaRPr lang="en-US" smtClean="0"/>
          </a:p>
        </p:txBody>
      </p:sp>
      <p:sp>
        <p:nvSpPr>
          <p:cNvPr id="5" name="TextBox 4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0"/>
            <a:ext cx="9144000" cy="1104900"/>
          </a:xfrm>
          <a:noFill/>
        </p:spPr>
        <p:txBody>
          <a:bodyPr/>
          <a:lstStyle/>
          <a:p>
            <a:r>
              <a:rPr lang="en-US" dirty="0" smtClean="0"/>
              <a:t>Uses of big Oh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8077200" cy="4495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compare algorithms which perform the same function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search algorithms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sorting algorithms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comparing data structures for an ADT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operation is an algorithm and has a big Oh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data structure chosen affects big Oh of the ADT's operations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9144000" cy="1104900"/>
          </a:xfrm>
        </p:spPr>
        <p:txBody>
          <a:bodyPr/>
          <a:lstStyle/>
          <a:p>
            <a:r>
              <a:rPr lang="en-US" sz="6000" dirty="0" smtClean="0"/>
              <a:t>Comparing algorithms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752600"/>
            <a:ext cx="3810000" cy="24384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Sequential search</a:t>
            </a:r>
          </a:p>
          <a:p>
            <a:r>
              <a:rPr lang="en-US" dirty="0" smtClean="0"/>
              <a:t>growth rate is O(n)</a:t>
            </a:r>
          </a:p>
          <a:p>
            <a:r>
              <a:rPr lang="en-US" dirty="0" smtClean="0"/>
              <a:t>average number of comparisons done is n/2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752600"/>
            <a:ext cx="4648200" cy="25146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Binary search</a:t>
            </a:r>
          </a:p>
          <a:p>
            <a:r>
              <a:rPr lang="en-US" dirty="0" smtClean="0"/>
              <a:t>growth rate is O(log</a:t>
            </a:r>
            <a:r>
              <a:rPr lang="en-US" baseline="-25000" dirty="0" smtClean="0"/>
              <a:t>2</a:t>
            </a:r>
            <a:r>
              <a:rPr lang="en-US" dirty="0" smtClean="0"/>
              <a:t> n)</a:t>
            </a:r>
          </a:p>
          <a:p>
            <a:r>
              <a:rPr lang="en-US" dirty="0" smtClean="0"/>
              <a:t>average number of comparisons done is 2((log</a:t>
            </a:r>
            <a:r>
              <a:rPr lang="en-US" baseline="-25000" dirty="0" smtClean="0"/>
              <a:t>2</a:t>
            </a:r>
            <a:r>
              <a:rPr lang="en-US" dirty="0" smtClean="0"/>
              <a:t> n) -1)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981200" y="4343400"/>
            <a:ext cx="4689475" cy="2379663"/>
            <a:chOff x="1248" y="2736"/>
            <a:chExt cx="2880" cy="1499"/>
          </a:xfrm>
        </p:grpSpPr>
        <p:sp>
          <p:nvSpPr>
            <p:cNvPr id="27654" name="Text Box 6"/>
            <p:cNvSpPr txBox="1">
              <a:spLocks noChangeArrowheads="1"/>
            </p:cNvSpPr>
            <p:nvPr/>
          </p:nvSpPr>
          <p:spPr bwMode="auto">
            <a:xfrm>
              <a:off x="1344" y="2832"/>
              <a:ext cx="2734" cy="140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u="sng"/>
                <a:t>    n         n/2     2((log</a:t>
              </a:r>
              <a:r>
                <a:rPr lang="en-US" u="sng" baseline="-25000"/>
                <a:t>2</a:t>
              </a:r>
              <a:r>
                <a:rPr lang="en-US" u="sng"/>
                <a:t> n)-1)</a:t>
              </a:r>
              <a:endParaRPr lang="en-US"/>
            </a:p>
            <a:p>
              <a:r>
                <a:rPr lang="en-US"/>
                <a:t>  100          50           12</a:t>
              </a:r>
            </a:p>
            <a:p>
              <a:r>
                <a:rPr lang="en-US"/>
                <a:t>  500        250           16</a:t>
              </a:r>
            </a:p>
            <a:p>
              <a:r>
                <a:rPr lang="en-US"/>
                <a:t>1000        500           18</a:t>
              </a:r>
            </a:p>
            <a:p>
              <a:r>
                <a:rPr lang="en-US"/>
                <a:t>5000      2500           24</a:t>
              </a:r>
            </a:p>
          </p:txBody>
        </p:sp>
        <p:sp>
          <p:nvSpPr>
            <p:cNvPr id="27655" name="Rectangle 7"/>
            <p:cNvSpPr>
              <a:spLocks noChangeArrowheads="1"/>
            </p:cNvSpPr>
            <p:nvPr/>
          </p:nvSpPr>
          <p:spPr bwMode="auto">
            <a:xfrm>
              <a:off x="1248" y="2736"/>
              <a:ext cx="2880" cy="14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/>
          <a:lstStyle/>
          <a:p>
            <a:fld id="{846B9120-4031-4B32-A9DA-AD9F9BE87B07}" type="slidenum">
              <a:rPr lang="en-US"/>
              <a:pPr/>
              <a:t>22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r>
              <a:rPr lang="en-US" dirty="0"/>
              <a:t>Common time complexities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1524000"/>
            <a:ext cx="5867400" cy="4953000"/>
          </a:xfrm>
        </p:spPr>
        <p:txBody>
          <a:bodyPr/>
          <a:lstStyle/>
          <a:p>
            <a:r>
              <a:rPr lang="en-US" dirty="0"/>
              <a:t>O(1)		constant time</a:t>
            </a:r>
          </a:p>
          <a:p>
            <a:r>
              <a:rPr lang="en-US" dirty="0"/>
              <a:t>O(log n)		log time</a:t>
            </a:r>
          </a:p>
          <a:p>
            <a:r>
              <a:rPr lang="en-US" dirty="0"/>
              <a:t>O(n)		linear time</a:t>
            </a:r>
          </a:p>
          <a:p>
            <a:r>
              <a:rPr lang="en-US" dirty="0"/>
              <a:t>O(n log n)		log linear time</a:t>
            </a:r>
          </a:p>
          <a:p>
            <a:r>
              <a:rPr lang="en-US" dirty="0"/>
              <a:t>O(n</a:t>
            </a:r>
            <a:r>
              <a:rPr lang="en-US" baseline="30000" dirty="0"/>
              <a:t>2</a:t>
            </a:r>
            <a:r>
              <a:rPr lang="en-US" dirty="0"/>
              <a:t>)		quadratic time</a:t>
            </a:r>
          </a:p>
          <a:p>
            <a:r>
              <a:rPr lang="en-US" dirty="0"/>
              <a:t>O(n</a:t>
            </a:r>
            <a:r>
              <a:rPr lang="en-US" baseline="30000" dirty="0"/>
              <a:t>3</a:t>
            </a:r>
            <a:r>
              <a:rPr lang="en-US" dirty="0"/>
              <a:t>)		cubic time</a:t>
            </a:r>
          </a:p>
          <a:p>
            <a:r>
              <a:rPr lang="en-US" dirty="0"/>
              <a:t>O(2</a:t>
            </a:r>
            <a:r>
              <a:rPr lang="en-US" sz="3200" baseline="30000" dirty="0"/>
              <a:t>n</a:t>
            </a:r>
            <a:r>
              <a:rPr lang="en-US" dirty="0"/>
              <a:t>)		exponential time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762000" y="1371600"/>
            <a:ext cx="1828800" cy="436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accent1"/>
                </a:solidFill>
                <a:latin typeface="Times New Roman" pitchFamily="18" charset="0"/>
              </a:rPr>
              <a:t>BETTER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WORSE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1633538" y="1981200"/>
            <a:ext cx="0" cy="3200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bldLvl="4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l"/>
            <a:r>
              <a:rPr lang="en-US" sz="4800" dirty="0" smtClean="0"/>
              <a:t>Space Complexity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153400" cy="4648200"/>
          </a:xfrm>
        </p:spPr>
        <p:txBody>
          <a:bodyPr/>
          <a:lstStyle/>
          <a:p>
            <a:pPr algn="just"/>
            <a:r>
              <a:rPr lang="en-US" sz="2800" dirty="0" smtClean="0"/>
              <a:t>When memory was expensive we focused on making programs as </a:t>
            </a:r>
            <a:r>
              <a:rPr lang="en-US" sz="2800" dirty="0" smtClean="0">
                <a:solidFill>
                  <a:schemeClr val="accent2"/>
                </a:solidFill>
              </a:rPr>
              <a:t>space</a:t>
            </a:r>
            <a:r>
              <a:rPr lang="en-US" sz="2800" dirty="0" smtClean="0"/>
              <a:t> efficient as possible and developed schemes to make memory appear larger than it really was (virtual memory and memory paging schemes)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Space complexity is still important in the field of embedded computing (hand held computer based equipment like cell phones, palm devices, etc)</a:t>
            </a:r>
            <a:endParaRPr lang="en-US" sz="3600" dirty="0" smtClean="0"/>
          </a:p>
          <a:p>
            <a:pPr algn="just"/>
            <a:endParaRPr lang="en-US" sz="3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Time Complexity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447800"/>
            <a:ext cx="7772400" cy="4114800"/>
          </a:xfrm>
        </p:spPr>
        <p:txBody>
          <a:bodyPr/>
          <a:lstStyle/>
          <a:p>
            <a:r>
              <a:rPr lang="en-US" dirty="0" smtClean="0"/>
              <a:t>Is the algorithm “fast enough” for my needs</a:t>
            </a:r>
          </a:p>
          <a:p>
            <a:r>
              <a:rPr lang="en-US" dirty="0" smtClean="0"/>
              <a:t>How much longer will the algorithm take if I increase the amount of data it must process</a:t>
            </a:r>
          </a:p>
          <a:p>
            <a:r>
              <a:rPr lang="en-US" dirty="0" smtClean="0"/>
              <a:t>Given a set of algorithms that accomplish the same thing, which is the </a:t>
            </a:r>
            <a:r>
              <a:rPr lang="en-US" dirty="0" smtClean="0">
                <a:solidFill>
                  <a:schemeClr val="accent2"/>
                </a:solidFill>
              </a:rPr>
              <a:t>right</a:t>
            </a:r>
            <a:r>
              <a:rPr lang="en-US" dirty="0" smtClean="0"/>
              <a:t> one to choose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r>
              <a:rPr lang="en-US" sz="4400" dirty="0" smtClean="0"/>
              <a:t>Algorithm Efficiency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8077200" cy="4648200"/>
          </a:xfrm>
        </p:spPr>
        <p:txBody>
          <a:bodyPr/>
          <a:lstStyle/>
          <a:p>
            <a:r>
              <a:rPr lang="en-US" sz="2400" dirty="0" smtClean="0"/>
              <a:t>a measure of the amount of resources consumed in solving a problem of size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n</a:t>
            </a:r>
          </a:p>
          <a:p>
            <a:pPr lvl="1"/>
            <a:r>
              <a:rPr lang="en-US" sz="2000" dirty="0" smtClean="0"/>
              <a:t>time </a:t>
            </a:r>
          </a:p>
          <a:p>
            <a:pPr lvl="1"/>
            <a:r>
              <a:rPr lang="en-US" sz="2000" dirty="0" smtClean="0"/>
              <a:t>space</a:t>
            </a:r>
          </a:p>
          <a:p>
            <a:r>
              <a:rPr lang="en-US" sz="2400" dirty="0" smtClean="0"/>
              <a:t>Benchmarking: implement algorithm, </a:t>
            </a:r>
          </a:p>
          <a:p>
            <a:pPr lvl="1"/>
            <a:r>
              <a:rPr lang="en-US" sz="2000" dirty="0" smtClean="0"/>
              <a:t>run with some specific input and measure time taken</a:t>
            </a:r>
          </a:p>
          <a:p>
            <a:pPr lvl="1"/>
            <a:r>
              <a:rPr lang="en-US" sz="2000" dirty="0" smtClean="0"/>
              <a:t>better for comparing performance of processors than for comparing performance of algorithms</a:t>
            </a:r>
          </a:p>
          <a:p>
            <a:r>
              <a:rPr lang="en-US" sz="2400" dirty="0" smtClean="0"/>
              <a:t>Big Oh (asymptotic analysis) </a:t>
            </a:r>
          </a:p>
          <a:p>
            <a:pPr lvl="1"/>
            <a:r>
              <a:rPr lang="en-US" sz="2000" dirty="0" smtClean="0"/>
              <a:t>associates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n</a:t>
            </a:r>
            <a:r>
              <a:rPr lang="en-US" sz="2000" dirty="0" smtClean="0"/>
              <a:t>, the problem size, </a:t>
            </a:r>
          </a:p>
          <a:p>
            <a:pPr lvl="1"/>
            <a:r>
              <a:rPr lang="en-US" sz="2000" dirty="0" smtClean="0"/>
              <a:t>with 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n-US" sz="2000" dirty="0" smtClean="0"/>
              <a:t>, the processing time required to solve 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Cases to examine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295400"/>
            <a:ext cx="7772400" cy="4114800"/>
          </a:xfrm>
        </p:spPr>
        <p:txBody>
          <a:bodyPr/>
          <a:lstStyle/>
          <a:p>
            <a:r>
              <a:rPr lang="en-US" sz="2800" dirty="0" smtClean="0"/>
              <a:t>Best case</a:t>
            </a:r>
          </a:p>
          <a:p>
            <a:pPr lvl="1"/>
            <a:r>
              <a:rPr lang="en-US" dirty="0" smtClean="0"/>
              <a:t>if the algorithm is executed, the fewest number of instructions are executed</a:t>
            </a:r>
          </a:p>
          <a:p>
            <a:r>
              <a:rPr lang="en-US" sz="2800" dirty="0" smtClean="0"/>
              <a:t>Average case</a:t>
            </a:r>
          </a:p>
          <a:p>
            <a:pPr lvl="1"/>
            <a:r>
              <a:rPr lang="en-US" dirty="0" smtClean="0"/>
              <a:t>executing the algorithm produces path lengths that will on average be the same </a:t>
            </a:r>
          </a:p>
          <a:p>
            <a:r>
              <a:rPr lang="en-US" sz="2800" dirty="0" smtClean="0"/>
              <a:t>Worst case</a:t>
            </a:r>
          </a:p>
          <a:p>
            <a:pPr lvl="1"/>
            <a:r>
              <a:rPr lang="en-US" dirty="0" smtClean="0"/>
              <a:t>executing the algorithm produces path lengths that are always a maximum</a:t>
            </a:r>
            <a:endParaRPr lang="en-US" sz="3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0"/>
            <a:ext cx="7772400" cy="10668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Algorithm Analysis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6800" y="1524000"/>
            <a:ext cx="7772400" cy="4433888"/>
          </a:xfrm>
          <a:ln/>
        </p:spPr>
        <p:txBody>
          <a:bodyPr/>
          <a:lstStyle/>
          <a:p>
            <a:pPr marL="341313" indent="-341313">
              <a:buClr>
                <a:srgbClr val="B5E0E3"/>
              </a:buClr>
              <a:buFont typeface="Times New Roman" pitchFamily="18" charset="0"/>
              <a:buBlip>
                <a:blip r:embed="rId3"/>
              </a:buBlip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Analyze in terms of Primitive Operations:</a:t>
            </a:r>
          </a:p>
          <a:p>
            <a:pPr marL="741363" lvl="1" indent="-284163">
              <a:buSzPct val="75000"/>
              <a:buFont typeface="Times New Roman" pitchFamily="18" charset="0"/>
              <a:buBlip>
                <a:blip r:embed="rId4"/>
              </a:buBlip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e.g.,</a:t>
            </a:r>
          </a:p>
          <a:p>
            <a:pPr lvl="2"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An addition = 1 operation</a:t>
            </a:r>
          </a:p>
          <a:p>
            <a:pPr lvl="2"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Assignment = 1 operation</a:t>
            </a:r>
          </a:p>
          <a:p>
            <a:pPr lvl="2"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Calling a method or returning from a method = 1 operation</a:t>
            </a:r>
          </a:p>
          <a:p>
            <a:pPr lvl="2"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Index in an array = 1 operation</a:t>
            </a:r>
          </a:p>
          <a:p>
            <a:pPr lvl="2"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Comparison = 1 operation </a:t>
            </a:r>
          </a:p>
          <a:p>
            <a:pPr marL="341313" indent="-341313">
              <a:buClr>
                <a:srgbClr val="B5E0E3"/>
              </a:buClr>
              <a:buFont typeface="Georgia" pitchFamily="16" charset="0"/>
              <a:buBlip>
                <a:blip r:embed="rId3"/>
              </a:buBlip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Analysis: count the number of primitive operations executed by the algorithm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Frequency Count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7772400" cy="4495800"/>
          </a:xfrm>
        </p:spPr>
        <p:txBody>
          <a:bodyPr/>
          <a:lstStyle/>
          <a:p>
            <a:r>
              <a:rPr lang="en-US" dirty="0" smtClean="0"/>
              <a:t>examine a piece of code and predict the number of instructions to be executed </a:t>
            </a:r>
          </a:p>
          <a:p>
            <a:r>
              <a:rPr lang="en-US" dirty="0" smtClean="0"/>
              <a:t>e.g.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10375" y="385445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 sz="2400"/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2895600" y="3429000"/>
            <a:ext cx="2667000" cy="222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Code</a:t>
            </a:r>
            <a:endParaRPr lang="en-US" sz="2000"/>
          </a:p>
          <a:p>
            <a:pPr>
              <a:spcBef>
                <a:spcPct val="50000"/>
              </a:spcBef>
            </a:pPr>
            <a:r>
              <a:rPr lang="en-US" sz="2000"/>
              <a:t>for (int i=0; i&lt; n ; i++)</a:t>
            </a:r>
          </a:p>
          <a:p>
            <a:pPr>
              <a:spcBef>
                <a:spcPct val="50000"/>
              </a:spcBef>
            </a:pPr>
            <a:r>
              <a:rPr lang="en-US" sz="2000"/>
              <a:t>     {  cout &lt;&lt; i;</a:t>
            </a:r>
          </a:p>
          <a:p>
            <a:pPr>
              <a:spcBef>
                <a:spcPct val="50000"/>
              </a:spcBef>
            </a:pPr>
            <a:r>
              <a:rPr lang="en-US" sz="2000"/>
              <a:t>         p = p + i;</a:t>
            </a:r>
          </a:p>
          <a:p>
            <a:pPr>
              <a:spcBef>
                <a:spcPct val="50000"/>
              </a:spcBef>
            </a:pPr>
            <a:r>
              <a:rPr lang="en-US" sz="2000"/>
              <a:t>      } </a:t>
            </a:r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6019800" y="3429000"/>
            <a:ext cx="1295400" cy="2682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F.C.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n+1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n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n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____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3n+1</a:t>
            </a:r>
          </a:p>
        </p:txBody>
      </p:sp>
      <p:sp>
        <p:nvSpPr>
          <p:cNvPr id="11271" name="Text Box 13"/>
          <p:cNvSpPr txBox="1">
            <a:spLocks noChangeArrowheads="1"/>
          </p:cNvSpPr>
          <p:nvPr/>
        </p:nvSpPr>
        <p:spPr bwMode="auto">
          <a:xfrm>
            <a:off x="1600200" y="3429000"/>
            <a:ext cx="762000" cy="207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Inst #</a:t>
            </a:r>
            <a:endParaRPr lang="en-US" sz="2000"/>
          </a:p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3</a:t>
            </a:r>
          </a:p>
        </p:txBody>
      </p:sp>
      <p:sp>
        <p:nvSpPr>
          <p:cNvPr id="11272" name="Text Box 14"/>
          <p:cNvSpPr txBox="1">
            <a:spLocks noChangeArrowheads="1"/>
          </p:cNvSpPr>
          <p:nvPr/>
        </p:nvSpPr>
        <p:spPr bwMode="auto">
          <a:xfrm>
            <a:off x="2590800" y="2438400"/>
            <a:ext cx="48768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for each instruction predict how many times each will be encountered as the code runs</a:t>
            </a: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2057400" y="6248400"/>
            <a:ext cx="55626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totaling the counts produces the F.C. (frequency count)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Another example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828800" y="1752600"/>
            <a:ext cx="2971800" cy="2682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Code</a:t>
            </a:r>
            <a:endParaRPr lang="en-US" sz="2000" dirty="0"/>
          </a:p>
          <a:p>
            <a:pPr>
              <a:spcBef>
                <a:spcPct val="50000"/>
              </a:spcBef>
            </a:pPr>
            <a:r>
              <a:rPr lang="en-US" sz="2000" dirty="0"/>
              <a:t>for (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=0; </a:t>
            </a:r>
            <a:r>
              <a:rPr lang="en-US" sz="2000" dirty="0" err="1"/>
              <a:t>i</a:t>
            </a:r>
            <a:r>
              <a:rPr lang="en-US" sz="2000" dirty="0"/>
              <a:t>&lt; n ; </a:t>
            </a:r>
            <a:r>
              <a:rPr lang="en-US" sz="2000" dirty="0" err="1"/>
              <a:t>i</a:t>
            </a:r>
            <a:r>
              <a:rPr lang="en-US" sz="2000" dirty="0"/>
              <a:t>++)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   for </a:t>
            </a:r>
            <a:r>
              <a:rPr lang="en-US" sz="2000" dirty="0" err="1"/>
              <a:t>int</a:t>
            </a:r>
            <a:r>
              <a:rPr lang="en-US" sz="2000" dirty="0"/>
              <a:t> j=0 ; j &lt; n; j++) 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      {  </a:t>
            </a:r>
            <a:r>
              <a:rPr lang="en-US" sz="2000" dirty="0" err="1"/>
              <a:t>cout</a:t>
            </a:r>
            <a:r>
              <a:rPr lang="en-US" sz="2000" dirty="0"/>
              <a:t> &lt;&lt; </a:t>
            </a:r>
            <a:r>
              <a:rPr lang="en-US" sz="2000" dirty="0" err="1"/>
              <a:t>i</a:t>
            </a:r>
            <a:r>
              <a:rPr lang="en-US" sz="2000" dirty="0"/>
              <a:t>;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          p = p + </a:t>
            </a:r>
            <a:r>
              <a:rPr lang="en-US" sz="2000" dirty="0" err="1"/>
              <a:t>i</a:t>
            </a:r>
            <a:r>
              <a:rPr lang="en-US" sz="2000" dirty="0"/>
              <a:t>;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      }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953000" y="1676400"/>
            <a:ext cx="1066800" cy="222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F.C.</a:t>
            </a:r>
          </a:p>
          <a:p>
            <a:pPr>
              <a:spcBef>
                <a:spcPct val="50000"/>
              </a:spcBef>
            </a:pPr>
            <a:r>
              <a:rPr lang="en-US" sz="2000"/>
              <a:t>n+1</a:t>
            </a:r>
          </a:p>
          <a:p>
            <a:pPr>
              <a:spcBef>
                <a:spcPct val="50000"/>
              </a:spcBef>
            </a:pPr>
            <a:r>
              <a:rPr lang="en-US" sz="2000"/>
              <a:t>n(n+1)</a:t>
            </a:r>
          </a:p>
          <a:p>
            <a:pPr>
              <a:spcBef>
                <a:spcPct val="50000"/>
              </a:spcBef>
            </a:pPr>
            <a:r>
              <a:rPr lang="en-US" sz="2000"/>
              <a:t>n*n</a:t>
            </a:r>
          </a:p>
          <a:p>
            <a:pPr>
              <a:spcBef>
                <a:spcPct val="50000"/>
              </a:spcBef>
            </a:pPr>
            <a:r>
              <a:rPr lang="en-US" sz="2000"/>
              <a:t>n*n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14400" y="1752600"/>
            <a:ext cx="914400" cy="2246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Inst #</a:t>
            </a:r>
            <a:endParaRPr lang="en-US" sz="2000"/>
          </a:p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2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3</a:t>
            </a:r>
          </a:p>
          <a:p>
            <a:pPr algn="ctr">
              <a:spcBef>
                <a:spcPct val="50000"/>
              </a:spcBef>
            </a:pPr>
            <a:r>
              <a:rPr lang="en-US" sz="2000"/>
              <a:t>4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400800" y="1676400"/>
            <a:ext cx="1600200" cy="3140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F.C.</a:t>
            </a:r>
          </a:p>
          <a:p>
            <a:pPr>
              <a:spcBef>
                <a:spcPct val="50000"/>
              </a:spcBef>
            </a:pPr>
            <a:r>
              <a:rPr lang="en-US" sz="2000"/>
              <a:t>n+1</a:t>
            </a:r>
          </a:p>
          <a:p>
            <a:pPr>
              <a:spcBef>
                <a:spcPct val="50000"/>
              </a:spcBef>
            </a:pPr>
            <a:r>
              <a:rPr lang="en-US" sz="2000"/>
              <a:t>n</a:t>
            </a:r>
            <a:r>
              <a:rPr lang="en-US" sz="2000" baseline="30000"/>
              <a:t>2</a:t>
            </a:r>
            <a:r>
              <a:rPr lang="en-US" sz="2000"/>
              <a:t>+n</a:t>
            </a:r>
          </a:p>
          <a:p>
            <a:pPr>
              <a:spcBef>
                <a:spcPct val="50000"/>
              </a:spcBef>
            </a:pPr>
            <a:r>
              <a:rPr lang="en-US" sz="2000"/>
              <a:t>n</a:t>
            </a:r>
            <a:r>
              <a:rPr lang="en-US" sz="2000" baseline="30000"/>
              <a:t>2</a:t>
            </a:r>
            <a:endParaRPr lang="en-US" sz="2000"/>
          </a:p>
          <a:p>
            <a:pPr>
              <a:spcBef>
                <a:spcPct val="50000"/>
              </a:spcBef>
            </a:pPr>
            <a:r>
              <a:rPr lang="en-US" sz="2000"/>
              <a:t>n</a:t>
            </a:r>
            <a:r>
              <a:rPr lang="en-US" sz="2000" baseline="30000"/>
              <a:t>2</a:t>
            </a:r>
            <a:r>
              <a:rPr lang="en-US" sz="2000"/>
              <a:t> </a:t>
            </a:r>
          </a:p>
          <a:p>
            <a:pPr>
              <a:spcBef>
                <a:spcPct val="50000"/>
              </a:spcBef>
            </a:pPr>
            <a:r>
              <a:rPr lang="en-US" sz="2000"/>
              <a:t>____</a:t>
            </a:r>
          </a:p>
          <a:p>
            <a:pPr>
              <a:spcBef>
                <a:spcPct val="50000"/>
              </a:spcBef>
            </a:pPr>
            <a:r>
              <a:rPr lang="en-US" sz="2000"/>
              <a:t>3</a:t>
            </a:r>
            <a:r>
              <a:rPr lang="en-US" sz="2000">
                <a:solidFill>
                  <a:schemeClr val="accent2"/>
                </a:solidFill>
              </a:rPr>
              <a:t>n</a:t>
            </a:r>
            <a:r>
              <a:rPr lang="en-US" sz="2000" baseline="30000">
                <a:solidFill>
                  <a:schemeClr val="accent2"/>
                </a:solidFill>
              </a:rPr>
              <a:t>2</a:t>
            </a:r>
            <a:r>
              <a:rPr lang="en-US" sz="2000"/>
              <a:t>+2n+1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219200" y="4800600"/>
            <a:ext cx="4572000" cy="161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discarding constant terms produces :    3n</a:t>
            </a:r>
            <a:r>
              <a:rPr lang="en-US" sz="2000" baseline="30000" dirty="0"/>
              <a:t>2</a:t>
            </a:r>
            <a:r>
              <a:rPr lang="en-US" sz="2000" dirty="0"/>
              <a:t>+2n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clearing coefficients :     n</a:t>
            </a:r>
            <a:r>
              <a:rPr lang="en-US" sz="2000" baseline="30000" dirty="0"/>
              <a:t>2</a:t>
            </a:r>
            <a:r>
              <a:rPr lang="en-US" sz="2000" dirty="0"/>
              <a:t>+n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picking the most significant term:  n</a:t>
            </a:r>
            <a:r>
              <a:rPr lang="en-US" sz="2000" baseline="30000" dirty="0"/>
              <a:t>2</a:t>
            </a:r>
            <a:endParaRPr lang="en-US" sz="2000" dirty="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248400" y="5029200"/>
            <a:ext cx="1905000" cy="854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</a:rPr>
              <a:t>Big O = O(n</a:t>
            </a:r>
            <a:r>
              <a:rPr lang="en-US" sz="2000" baseline="30000">
                <a:solidFill>
                  <a:schemeClr val="accent2"/>
                </a:solidFill>
              </a:rPr>
              <a:t>2</a:t>
            </a:r>
            <a:r>
              <a:rPr lang="en-US" sz="2000">
                <a:solidFill>
                  <a:schemeClr val="accent2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07563" y="78433"/>
            <a:ext cx="173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www.hndit.com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d`s Tie">
  <a:themeElements>
    <a:clrScheme name="Dad`s Ti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Dad`s Ti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ad`s Ti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d`s Ti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d`s Ti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4431</TotalTime>
  <Words>986</Words>
  <Application>Microsoft Office PowerPoint</Application>
  <PresentationFormat>On-screen Show (4:3)</PresentationFormat>
  <Paragraphs>254</Paragraphs>
  <Slides>22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Courier New</vt:lpstr>
      <vt:lpstr>Georgia</vt:lpstr>
      <vt:lpstr>Symbol</vt:lpstr>
      <vt:lpstr>Times New Roman</vt:lpstr>
      <vt:lpstr>Wingdings</vt:lpstr>
      <vt:lpstr>Dad`s Tie</vt:lpstr>
      <vt:lpstr>Bitmap Image</vt:lpstr>
      <vt:lpstr>Chart</vt:lpstr>
      <vt:lpstr>Algorithm Analysis (Big O)</vt:lpstr>
      <vt:lpstr>Complexity</vt:lpstr>
      <vt:lpstr>Space Complexity</vt:lpstr>
      <vt:lpstr>Time Complexity</vt:lpstr>
      <vt:lpstr>Algorithm Efficiency</vt:lpstr>
      <vt:lpstr>Cases to examine</vt:lpstr>
      <vt:lpstr>Algorithm Analysis</vt:lpstr>
      <vt:lpstr>Frequency Count</vt:lpstr>
      <vt:lpstr>Another example</vt:lpstr>
      <vt:lpstr>Analyzing Running Time</vt:lpstr>
      <vt:lpstr>How many foos?</vt:lpstr>
      <vt:lpstr>What is Big O</vt:lpstr>
      <vt:lpstr>Common growth rates</vt:lpstr>
      <vt:lpstr>Big Oh - Formal Definition</vt:lpstr>
      <vt:lpstr>big Oh</vt:lpstr>
      <vt:lpstr>Iterative Power function</vt:lpstr>
      <vt:lpstr>PowerPoint Presentation</vt:lpstr>
      <vt:lpstr>Common big Ohs</vt:lpstr>
      <vt:lpstr>Comparing Growth Rates</vt:lpstr>
      <vt:lpstr>Uses of big Oh</vt:lpstr>
      <vt:lpstr>Comparing algorithms</vt:lpstr>
      <vt:lpstr>Common time complexities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 and Algorithms IT2003</dc:title>
  <dc:creator>admin-23</dc:creator>
  <cp:lastModifiedBy>HELLO USER™</cp:lastModifiedBy>
  <cp:revision>148</cp:revision>
  <dcterms:created xsi:type="dcterms:W3CDTF">2011-08-03T21:14:51Z</dcterms:created>
  <dcterms:modified xsi:type="dcterms:W3CDTF">2016-09-20T05:14:26Z</dcterms:modified>
</cp:coreProperties>
</file>